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29"/>
  </p:notesMasterIdLst>
  <p:handoutMasterIdLst>
    <p:handoutMasterId r:id="rId30"/>
  </p:handoutMasterIdLst>
  <p:sldIdLst>
    <p:sldId id="315" r:id="rId2"/>
    <p:sldId id="920" r:id="rId3"/>
    <p:sldId id="921" r:id="rId4"/>
    <p:sldId id="925" r:id="rId5"/>
    <p:sldId id="922" r:id="rId6"/>
    <p:sldId id="923" r:id="rId7"/>
    <p:sldId id="924" r:id="rId8"/>
    <p:sldId id="926" r:id="rId9"/>
    <p:sldId id="927" r:id="rId10"/>
    <p:sldId id="928" r:id="rId11"/>
    <p:sldId id="938" r:id="rId12"/>
    <p:sldId id="929" r:id="rId13"/>
    <p:sldId id="930" r:id="rId14"/>
    <p:sldId id="931" r:id="rId15"/>
    <p:sldId id="933" r:id="rId16"/>
    <p:sldId id="934" r:id="rId17"/>
    <p:sldId id="935" r:id="rId18"/>
    <p:sldId id="936" r:id="rId19"/>
    <p:sldId id="937" r:id="rId20"/>
    <p:sldId id="932" r:id="rId21"/>
    <p:sldId id="939" r:id="rId22"/>
    <p:sldId id="940" r:id="rId23"/>
    <p:sldId id="941" r:id="rId24"/>
    <p:sldId id="942" r:id="rId25"/>
    <p:sldId id="943" r:id="rId26"/>
    <p:sldId id="944" r:id="rId27"/>
    <p:sldId id="807" r:id="rId28"/>
  </p:sldIdLst>
  <p:sldSz cx="9144000" cy="5715000" type="screen16x10"/>
  <p:notesSz cx="6737350" cy="9872663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Kari Fagerberg" initials="KF [7]" lastIdx="1" clrIdx="6">
    <p:extLst/>
  </p:cmAuthor>
  <p:cmAuthor id="1" name="Kari Fagerberg" initials="KF" lastIdx="6" clrIdx="0">
    <p:extLst/>
  </p:cmAuthor>
  <p:cmAuthor id="8" name="Kari Fagerberg" initials="KF [8]" lastIdx="1" clrIdx="7">
    <p:extLst/>
  </p:cmAuthor>
  <p:cmAuthor id="2" name="Kari Fagerberg" initials="KF [2]" lastIdx="1" clrIdx="1">
    <p:extLst/>
  </p:cmAuthor>
  <p:cmAuthor id="9" name="Kari Fagerberg" initials="KF [9]" lastIdx="1" clrIdx="8">
    <p:extLst/>
  </p:cmAuthor>
  <p:cmAuthor id="3" name="Kari Fagerberg" initials="KF [3]" lastIdx="1" clrIdx="2">
    <p:extLst/>
  </p:cmAuthor>
  <p:cmAuthor id="10" name="Kari Fagerberg" initials="KF [10]" lastIdx="1" clrIdx="9">
    <p:extLst/>
  </p:cmAuthor>
  <p:cmAuthor id="4" name="Kari Fagerberg" initials="KF [4]" lastIdx="1" clrIdx="3">
    <p:extLst/>
  </p:cmAuthor>
  <p:cmAuthor id="11" name="Kari Fagerberg" initials="KF [11]" lastIdx="1" clrIdx="10">
    <p:extLst/>
  </p:cmAuthor>
  <p:cmAuthor id="5" name="Kari Fagerberg" initials="KF [5]" lastIdx="1" clrIdx="4">
    <p:extLst/>
  </p:cmAuthor>
  <p:cmAuthor id="6" name="Kari Fagerberg" initials="KF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46478"/>
    <a:srgbClr val="F5A623"/>
    <a:srgbClr val="5E5E5D"/>
    <a:srgbClr val="818181"/>
    <a:srgbClr val="004E62"/>
    <a:srgbClr val="BEBBBB"/>
    <a:srgbClr val="8D6708"/>
    <a:srgbClr val="004040"/>
    <a:srgbClr val="034961"/>
    <a:srgbClr val="005B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28" autoAdjust="0"/>
    <p:restoredTop sz="87528" autoAdjust="0"/>
  </p:normalViewPr>
  <p:slideViewPr>
    <p:cSldViewPr snapToGrid="0" snapToObjects="1">
      <p:cViewPr varScale="1">
        <p:scale>
          <a:sx n="139" d="100"/>
          <a:sy n="139" d="100"/>
        </p:scale>
        <p:origin x="184" y="57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248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0FF65-C9CC-324D-9ED9-FE50E20436CA}" type="doc">
      <dgm:prSet loTypeId="urn:microsoft.com/office/officeart/2005/8/layout/cycle2" loCatId="cycle" qsTypeId="urn:microsoft.com/office/officeart/2005/8/quickstyle/simple4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352B3FF0-928E-F840-B5D8-ABD82C3FA8F0}" type="pres">
      <dgm:prSet presAssocID="{A5F0FF65-C9CC-324D-9ED9-FE50E20436CA}" presName="cycle" presStyleCnt="0">
        <dgm:presLayoutVars>
          <dgm:dir/>
          <dgm:resizeHandles val="exact"/>
        </dgm:presLayoutVars>
      </dgm:prSet>
      <dgm:spPr/>
    </dgm:pt>
  </dgm:ptLst>
  <dgm:cxnLst>
    <dgm:cxn modelId="{4C45455F-9A8A-BD46-A8F5-572625654729}" type="presOf" srcId="{A5F0FF65-C9CC-324D-9ED9-FE50E20436CA}" destId="{352B3FF0-928E-F840-B5D8-ABD82C3FA8F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1635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5D613E-20C6-4DEE-8706-69AF58036457}" type="datetimeFigureOut">
              <a:rPr lang="nb-NO" smtClean="0"/>
              <a:t>01.11.2018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16350" y="937736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E9D82-CB36-410B-873A-44734850B53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76827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jpeg>
</file>

<file path=ppt/media/image4.jpeg>
</file>

<file path=ppt/media/image5.png>
</file>

<file path=ppt/media/image6.jpg>
</file>

<file path=ppt/media/image7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19518" cy="493633"/>
          </a:xfrm>
          <a:prstGeom prst="rect">
            <a:avLst/>
          </a:prstGeom>
        </p:spPr>
        <p:txBody>
          <a:bodyPr vert="horz" lIns="90787" tIns="45393" rIns="90787" bIns="45393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16273" y="1"/>
            <a:ext cx="2919518" cy="493633"/>
          </a:xfrm>
          <a:prstGeom prst="rect">
            <a:avLst/>
          </a:prstGeom>
        </p:spPr>
        <p:txBody>
          <a:bodyPr vert="horz" lIns="90787" tIns="45393" rIns="90787" bIns="45393" rtlCol="0"/>
          <a:lstStyle>
            <a:lvl1pPr algn="r">
              <a:defRPr sz="1200"/>
            </a:lvl1pPr>
          </a:lstStyle>
          <a:p>
            <a:fld id="{702987B1-CB8C-0845-B494-E174A14BD2B6}" type="datetimeFigureOut">
              <a:rPr lang="nb-NO" smtClean="0"/>
              <a:t>01.11.2018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739775"/>
            <a:ext cx="5921375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87" tIns="45393" rIns="90787" bIns="45393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73735" y="4689516"/>
            <a:ext cx="5389880" cy="4442698"/>
          </a:xfrm>
          <a:prstGeom prst="rect">
            <a:avLst/>
          </a:prstGeom>
        </p:spPr>
        <p:txBody>
          <a:bodyPr vert="horz" lIns="90787" tIns="45393" rIns="90787" bIns="45393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1" y="9377317"/>
            <a:ext cx="2919518" cy="493633"/>
          </a:xfrm>
          <a:prstGeom prst="rect">
            <a:avLst/>
          </a:prstGeom>
        </p:spPr>
        <p:txBody>
          <a:bodyPr vert="horz" lIns="90787" tIns="45393" rIns="90787" bIns="45393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16273" y="9377317"/>
            <a:ext cx="2919518" cy="493633"/>
          </a:xfrm>
          <a:prstGeom prst="rect">
            <a:avLst/>
          </a:prstGeom>
        </p:spPr>
        <p:txBody>
          <a:bodyPr vert="horz" lIns="90787" tIns="45393" rIns="90787" bIns="45393" rtlCol="0" anchor="b"/>
          <a:lstStyle>
            <a:lvl1pPr algn="r">
              <a:defRPr sz="1200"/>
            </a:lvl1pPr>
          </a:lstStyle>
          <a:p>
            <a:fld id="{E932F405-807C-694A-88CA-88D35AE1AA5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9836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1514022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284599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824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Implementasjon av vegnettstøtte har medført endringer som også påvirker rene fagdataklienter.</a:t>
            </a:r>
          </a:p>
          <a:p>
            <a:endParaRPr lang="nb-NO" dirty="0"/>
          </a:p>
          <a:p>
            <a:r>
              <a:rPr lang="nb-NO" dirty="0"/>
              <a:t>Enkelte forbedringer er </a:t>
            </a:r>
            <a:r>
              <a:rPr lang="nb-NO" dirty="0" err="1"/>
              <a:t>braking</a:t>
            </a:r>
            <a:r>
              <a:rPr lang="nb-NO" dirty="0"/>
              <a:t> </a:t>
            </a:r>
            <a:r>
              <a:rPr lang="nb-NO" dirty="0" err="1"/>
              <a:t>changes</a:t>
            </a:r>
            <a:r>
              <a:rPr lang="nb-NO" dirty="0"/>
              <a:t> og gjøres nå siden det likevel blir en ny versjon.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37632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../v2/endringssett beholdes for </a:t>
            </a:r>
            <a:r>
              <a:rPr lang="nb-NO" dirty="0" err="1"/>
              <a:t>bakoverkompatibilitet</a:t>
            </a:r>
            <a:r>
              <a:rPr lang="nb-NO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46505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112712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7751787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WKT-støtte fortsatt i v3, men kan forsvinne siden v2 fortsatt er operativ.</a:t>
            </a:r>
          </a:p>
          <a:p>
            <a:endParaRPr lang="nb-NO" dirty="0"/>
          </a:p>
          <a:p>
            <a:r>
              <a:rPr lang="nb-NO" dirty="0"/>
              <a:t>NB! SRID er obligatorisk i v3.</a:t>
            </a:r>
          </a:p>
          <a:p>
            <a:endParaRPr lang="nb-NO" dirty="0"/>
          </a:p>
          <a:p>
            <a:r>
              <a:rPr lang="nb-NO" dirty="0"/>
              <a:t>Det vurderes om geometri skal få eksplisitt XML-element i </a:t>
            </a:r>
            <a:r>
              <a:rPr lang="nb-NO" dirty="0" err="1"/>
              <a:t>vegobjektdefinisjonen</a:t>
            </a:r>
            <a:r>
              <a:rPr lang="nb-NO" dirty="0"/>
              <a:t> a la assosiasjoner og </a:t>
            </a:r>
            <a:r>
              <a:rPr lang="nb-NO" dirty="0" err="1"/>
              <a:t>stedfesting</a:t>
            </a:r>
            <a:r>
              <a:rPr lang="nb-NO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89407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Klient kan plassere hva som helst av informasjon og formater innenfor CDATA. Trenger ikke være XML.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11064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Notabene kommer i tillegg til Feil og Advarsel som har vært med siden v1.</a:t>
            </a:r>
          </a:p>
          <a:p>
            <a:endParaRPr lang="nb-NO" dirty="0"/>
          </a:p>
          <a:p>
            <a:r>
              <a:rPr lang="nb-NO" dirty="0"/>
              <a:t>For fagdataklienter vil primært følgeoppdateringer og generering av avledede egenskaper varsles via notabener.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466529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Kan ikke registrere flere gater med ulike navn for samme gatekode (innenfor en kommune).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85527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713894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Fra 1.1. 2022 skal alle </a:t>
            </a:r>
            <a:r>
              <a:rPr lang="nb-NO" dirty="0" err="1"/>
              <a:t>dataregistering</a:t>
            </a:r>
            <a:r>
              <a:rPr lang="nb-NO" dirty="0"/>
              <a:t> i NVDB skje via API Skriv.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194858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7287393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Bruk av </a:t>
            </a:r>
            <a:r>
              <a:rPr lang="nb-NO" dirty="0" err="1"/>
              <a:t>X</a:t>
            </a:r>
            <a:r>
              <a:rPr lang="nb-NO" dirty="0"/>
              <a:t>-Client hjelper </a:t>
            </a:r>
            <a:r>
              <a:rPr lang="nb-NO" dirty="0" err="1"/>
              <a:t>feilsøk</a:t>
            </a:r>
            <a:r>
              <a:rPr lang="nb-NO" dirty="0"/>
              <a:t> og oppbygging av statistikk.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60343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Assosiasjoner til eksisterende </a:t>
            </a:r>
            <a:r>
              <a:rPr lang="nb-NO" dirty="0" err="1"/>
              <a:t>vegobjekter</a:t>
            </a:r>
            <a:r>
              <a:rPr lang="nb-NO" dirty="0"/>
              <a:t> i NVDB må angis før eventuelle assosiasjoner til nye </a:t>
            </a:r>
            <a:r>
              <a:rPr lang="nb-NO" dirty="0" err="1"/>
              <a:t>vegobjekter</a:t>
            </a:r>
            <a:r>
              <a:rPr lang="nb-NO" dirty="0"/>
              <a:t> som registreres av samme endringssett.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05497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Som alltid: It </a:t>
            </a:r>
            <a:r>
              <a:rPr lang="nb-NO" dirty="0" err="1"/>
              <a:t>depends</a:t>
            </a:r>
            <a:r>
              <a:rPr lang="nb-NO" dirty="0"/>
              <a:t>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72797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Bruk av </a:t>
            </a:r>
            <a:r>
              <a:rPr lang="nb-NO" dirty="0" err="1"/>
              <a:t>X</a:t>
            </a:r>
            <a:r>
              <a:rPr lang="nb-NO" dirty="0"/>
              <a:t>-Client hjelper </a:t>
            </a:r>
            <a:r>
              <a:rPr lang="nb-NO" dirty="0" err="1"/>
              <a:t>feilsøk</a:t>
            </a:r>
            <a:r>
              <a:rPr lang="nb-NO" dirty="0"/>
              <a:t> og oppbygging av statistikk.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57917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43430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684560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735608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61373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72772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To </a:t>
            </a:r>
            <a:r>
              <a:rPr lang="nb-NO" dirty="0" err="1"/>
              <a:t>hovedleveranser</a:t>
            </a:r>
            <a:r>
              <a:rPr lang="nb-NO" dirty="0"/>
              <a:t> i 2018, men svært lite ny funksjonalitet i selve </a:t>
            </a:r>
            <a:r>
              <a:rPr lang="nb-NO" dirty="0" err="1"/>
              <a:t>APIene</a:t>
            </a:r>
            <a:r>
              <a:rPr lang="nb-NO" dirty="0"/>
              <a:t>. Stort sett feilrettinger.</a:t>
            </a:r>
          </a:p>
          <a:p>
            <a:endParaRPr lang="nb-NO" dirty="0"/>
          </a:p>
          <a:p>
            <a:r>
              <a:rPr lang="nb-NO" dirty="0"/>
              <a:t>Summen av stedfestingsfragmentenes lengde må være minst 1 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142410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Posisjoner i </a:t>
            </a:r>
            <a:r>
              <a:rPr lang="nb-NO" dirty="0" err="1"/>
              <a:t>stedfestingen</a:t>
            </a:r>
            <a:r>
              <a:rPr lang="nb-NO" dirty="0"/>
              <a:t> trenger ikke være nøyaktig helt ut i 17. desimal. Hvor mange desimaler 1 mm utgjør avhenger av lenkesekvensen lengde.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03103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Calibri Light" charset="0"/>
              </a:defRPr>
            </a:lvl1pPr>
            <a:lvl2pPr>
              <a:defRPr baseline="0">
                <a:latin typeface="Calibri Light" charset="0"/>
              </a:defRPr>
            </a:lvl2pPr>
            <a:lvl3pPr>
              <a:defRPr baseline="0">
                <a:latin typeface="Calibri Light" charset="0"/>
              </a:defRPr>
            </a:lvl3pPr>
            <a:lvl4pPr>
              <a:defRPr baseline="0">
                <a:latin typeface="Calibri Light" charset="0"/>
              </a:defRPr>
            </a:lvl4pPr>
            <a:lvl5pPr>
              <a:defRPr baseline="0"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712911" y="1615881"/>
            <a:ext cx="7702116" cy="3132294"/>
          </a:xfrm>
        </p:spPr>
        <p:txBody>
          <a:bodyPr/>
          <a:lstStyle>
            <a:lvl1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  <p:sp>
        <p:nvSpPr>
          <p:cNvPr id="4" name="Plassholder for tittel 1"/>
          <p:cNvSpPr>
            <a:spLocks noGrp="1"/>
          </p:cNvSpPr>
          <p:nvPr>
            <p:ph type="title"/>
          </p:nvPr>
        </p:nvSpPr>
        <p:spPr>
          <a:xfrm>
            <a:off x="712911" y="718750"/>
            <a:ext cx="7702116" cy="7604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solidFill>
                  <a:srgbClr val="03496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39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vslutnings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Calibri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617" y="2262402"/>
            <a:ext cx="2000737" cy="62423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360665" y="3112256"/>
            <a:ext cx="6294639" cy="195216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rgbClr val="004040"/>
                </a:solidFill>
                <a:latin typeface="Ubuntu" charset="0"/>
                <a:ea typeface="+mj-ea"/>
                <a:cs typeface="+mj-cs"/>
              </a:defRPr>
            </a:lvl1pPr>
          </a:lstStyle>
          <a:p>
            <a:pPr marL="0" algn="ctr" defTabSz="457200" rtl="0" eaLnBrk="1" latinLnBrk="0" hangingPunct="1">
              <a:spcBef>
                <a:spcPct val="0"/>
              </a:spcBef>
              <a:buNone/>
            </a:pPr>
            <a:r>
              <a:rPr lang="en-GB" sz="2000" b="0" i="0" kern="120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IT solutions the customers can’t do without!</a:t>
            </a:r>
          </a:p>
        </p:txBody>
      </p:sp>
    </p:spTree>
    <p:extLst>
      <p:ext uri="{BB962C8B-B14F-4D97-AF65-F5344CB8AC3E}">
        <p14:creationId xmlns:p14="http://schemas.microsoft.com/office/powerpoint/2010/main" val="20689235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sp>
        <p:nvSpPr>
          <p:cNvPr id="6" name="Tittel 1"/>
          <p:cNvSpPr>
            <a:spLocks noGrp="1"/>
          </p:cNvSpPr>
          <p:nvPr>
            <p:ph type="title"/>
          </p:nvPr>
        </p:nvSpPr>
        <p:spPr>
          <a:xfrm>
            <a:off x="709003" y="195262"/>
            <a:ext cx="7705542" cy="1047128"/>
          </a:xfrm>
        </p:spPr>
        <p:txBody>
          <a:bodyPr>
            <a:normAutofit/>
          </a:bodyPr>
          <a:lstStyle>
            <a:lvl1pPr>
              <a:defRPr sz="3300" baseline="0"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42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ndelingsoverskrift - felt hvi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380999"/>
            <a:ext cx="9143999" cy="6095999"/>
          </a:xfrm>
          <a:prstGeom prst="rect">
            <a:avLst/>
          </a:prstGeom>
        </p:spPr>
      </p:pic>
      <p:sp>
        <p:nvSpPr>
          <p:cNvPr id="7" name="Rektangel 7"/>
          <p:cNvSpPr/>
          <p:nvPr userDrawn="1"/>
        </p:nvSpPr>
        <p:spPr>
          <a:xfrm>
            <a:off x="0" y="3665095"/>
            <a:ext cx="9143999" cy="1135064"/>
          </a:xfrm>
          <a:prstGeom prst="rect">
            <a:avLst/>
          </a:prstGeom>
          <a:solidFill>
            <a:srgbClr val="F5A623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3651648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chemeClr val="bg1"/>
                </a:solidFill>
                <a:latin typeface="Calibri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70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anser - sek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618565" y="-793377"/>
            <a:ext cx="9762565" cy="6508377"/>
          </a:xfrm>
          <a:prstGeom prst="rect">
            <a:avLst/>
          </a:prstGeom>
        </p:spPr>
      </p:pic>
      <p:sp>
        <p:nvSpPr>
          <p:cNvPr id="7" name="Rektangel 7"/>
          <p:cNvSpPr/>
          <p:nvPr userDrawn="1"/>
        </p:nvSpPr>
        <p:spPr>
          <a:xfrm>
            <a:off x="0" y="3665095"/>
            <a:ext cx="9143999" cy="1135064"/>
          </a:xfrm>
          <a:prstGeom prst="rect">
            <a:avLst/>
          </a:prstGeom>
          <a:solidFill>
            <a:srgbClr val="F5A623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title" hasCustomPrompt="1"/>
          </p:nvPr>
        </p:nvSpPr>
        <p:spPr>
          <a:xfrm>
            <a:off x="722313" y="3651648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chemeClr val="bg1"/>
                </a:solidFill>
                <a:latin typeface="Calibri" charset="0"/>
              </a:defRPr>
            </a:lvl1pPr>
          </a:lstStyle>
          <a:p>
            <a:r>
              <a:rPr lang="nb-NO" dirty="0" err="1"/>
              <a:t>Referanserer</a:t>
            </a:r>
            <a:endParaRPr lang="nb-NO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039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delingsoverskrift - blå bak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 userDrawn="1"/>
        </p:nvSpPr>
        <p:spPr>
          <a:xfrm>
            <a:off x="1" y="0"/>
            <a:ext cx="9143999" cy="57132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  <p:sp>
        <p:nvSpPr>
          <p:cNvPr id="5" name="Tittel 1"/>
          <p:cNvSpPr>
            <a:spLocks noGrp="1"/>
          </p:cNvSpPr>
          <p:nvPr>
            <p:ph type="title"/>
          </p:nvPr>
        </p:nvSpPr>
        <p:spPr>
          <a:xfrm>
            <a:off x="722313" y="3651648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chemeClr val="bg1"/>
                </a:solidFill>
                <a:latin typeface="Calibri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70703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delingsoverskrift -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2097617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615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e og tekst -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12911" y="718750"/>
            <a:ext cx="5597948" cy="708606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36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1551784"/>
            <a:ext cx="5597949" cy="3046393"/>
          </a:xfrm>
        </p:spPr>
        <p:txBody>
          <a:bodyPr>
            <a:normAutofit/>
          </a:bodyPr>
          <a:lstStyle>
            <a:lvl1pPr>
              <a:defRPr sz="1800"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sz="1600"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sz="1400"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sz="1200"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sz="1200" baseline="0">
                <a:solidFill>
                  <a:srgbClr val="034961"/>
                </a:solidFill>
                <a:latin typeface="Calibri Light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069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 - sort/hv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12911" y="718750"/>
            <a:ext cx="2976438" cy="1146060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2354670"/>
            <a:ext cx="2976439" cy="3046393"/>
          </a:xfrm>
        </p:spPr>
        <p:txBody>
          <a:bodyPr>
            <a:normAutofit/>
          </a:bodyPr>
          <a:lstStyle>
            <a:lvl1pPr>
              <a:defRPr sz="1800">
                <a:solidFill>
                  <a:srgbClr val="034961"/>
                </a:solidFill>
              </a:defRPr>
            </a:lvl1pPr>
            <a:lvl2pPr>
              <a:defRPr sz="1600">
                <a:solidFill>
                  <a:srgbClr val="034961"/>
                </a:solidFill>
              </a:defRPr>
            </a:lvl2pPr>
            <a:lvl3pPr>
              <a:defRPr sz="1400">
                <a:solidFill>
                  <a:srgbClr val="034961"/>
                </a:solidFill>
              </a:defRPr>
            </a:lvl3pPr>
            <a:lvl4pPr>
              <a:defRPr sz="1200">
                <a:solidFill>
                  <a:srgbClr val="034961"/>
                </a:solidFill>
              </a:defRPr>
            </a:lvl4pPr>
            <a:lvl5pPr>
              <a:defRPr sz="1200">
                <a:solidFill>
                  <a:srgbClr val="03496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83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tegimodel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1280" y="-2064110"/>
            <a:ext cx="9682480" cy="84325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898493" y="3391231"/>
            <a:ext cx="1155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Ta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initiativ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569928" y="4242553"/>
            <a:ext cx="1249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Vær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nysgjerrig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055294" y="1391372"/>
            <a:ext cx="11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Vis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lidenskap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100388" y="3013600"/>
            <a:ext cx="1234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Løft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hverandre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5321658" y="1049613"/>
            <a:ext cx="1609344" cy="161336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rgbClr val="004040"/>
                </a:solidFill>
                <a:latin typeface="Ubuntu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IT-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løsninger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b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</a:b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kundene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ikke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klarer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seg</a:t>
            </a:r>
            <a:endParaRPr lang="en-US" sz="1600" dirty="0">
              <a:solidFill>
                <a:srgbClr val="034961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uten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!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3002898" y="2576308"/>
            <a:ext cx="2085277" cy="111548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</a:rPr>
              <a:t>-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gjennom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måten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vi</a:t>
            </a:r>
          </a:p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jobber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på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og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det</a:t>
            </a:r>
            <a:endParaRPr lang="en-US" sz="1600" dirty="0">
              <a:solidFill>
                <a:srgbClr val="034961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vi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leverer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</a:rPr>
              <a:t>.</a:t>
            </a:r>
            <a:endParaRPr lang="en-US" sz="1600" dirty="0">
              <a:solidFill>
                <a:srgbClr val="034961"/>
              </a:solidFill>
              <a:latin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248223" y="2091225"/>
            <a:ext cx="1616927" cy="69137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sz="2400" b="1" dirty="0">
                <a:solidFill>
                  <a:srgbClr val="F5A623"/>
                </a:solidFill>
                <a:latin typeface="Calibri Bold" charset="0"/>
                <a:ea typeface="Calibri Bold" charset="0"/>
                <a:cs typeface="Calibri Bold" charset="0"/>
              </a:rPr>
              <a:t>FRIGJØR</a:t>
            </a:r>
          </a:p>
          <a:p>
            <a:pPr algn="ctr">
              <a:lnSpc>
                <a:spcPts val="2600"/>
              </a:lnSpc>
            </a:pPr>
            <a:r>
              <a:rPr lang="en-US" sz="2400" b="1" dirty="0">
                <a:solidFill>
                  <a:srgbClr val="F5A623"/>
                </a:solidFill>
                <a:latin typeface="Calibri Bold" charset="0"/>
                <a:ea typeface="Calibri Bold" charset="0"/>
                <a:cs typeface="Calibri Bold" charset="0"/>
              </a:rPr>
              <a:t>ENERGI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811157" y="716239"/>
            <a:ext cx="1234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Skap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verdi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99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5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302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vslutnings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Calibri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617" y="2262402"/>
            <a:ext cx="2000737" cy="62423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360665" y="3112256"/>
            <a:ext cx="6294639" cy="195216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rgbClr val="004040"/>
                </a:solidFill>
                <a:latin typeface="Ubuntu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IT-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løsninger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kundene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ikke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klarer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seg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2000" b="0" i="0" baseline="0" dirty="0" err="1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uten</a:t>
            </a:r>
            <a:r>
              <a:rPr lang="en-US" sz="2000" b="0" i="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85014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>
            <a:normAutofit/>
          </a:bodyPr>
          <a:lstStyle>
            <a:lvl1pPr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 baseline="0">
                <a:solidFill>
                  <a:srgbClr val="8D6708"/>
                </a:solidFill>
                <a:latin typeface="Calibri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 baseline="0">
                <a:solidFill>
                  <a:srgbClr val="8D6708"/>
                </a:solidFill>
                <a:latin typeface="Calibri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3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6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o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712911" y="540950"/>
            <a:ext cx="7702116" cy="76041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sz="3600" dirty="0">
              <a:solidFill>
                <a:srgbClr val="03496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  <p:sp>
        <p:nvSpPr>
          <p:cNvPr id="6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1551784"/>
            <a:ext cx="5597949" cy="3046393"/>
          </a:xfrm>
        </p:spPr>
        <p:txBody>
          <a:bodyPr>
            <a:normAutofit/>
          </a:bodyPr>
          <a:lstStyle>
            <a:lvl1pPr marL="342900" indent="-342900">
              <a:buClr>
                <a:srgbClr val="8D6708"/>
              </a:buClr>
              <a:buFont typeface="+mj-lt"/>
              <a:buAutoNum type="arabicParenR"/>
              <a:defRPr sz="2100" baseline="0">
                <a:solidFill>
                  <a:srgbClr val="034961"/>
                </a:solidFill>
                <a:latin typeface="Calibri Light" charset="0"/>
              </a:defRPr>
            </a:lvl1pPr>
            <a:lvl2pPr>
              <a:defRPr sz="1600"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sz="1400"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sz="1200"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sz="1200" baseline="0">
                <a:solidFill>
                  <a:srgbClr val="034961"/>
                </a:solidFill>
                <a:latin typeface="Calibri Light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205501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Kantega_Forside_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/>
          </a:p>
        </p:txBody>
      </p:sp>
      <p:sp>
        <p:nvSpPr>
          <p:cNvPr id="3" name="Rektangel 17"/>
          <p:cNvSpPr/>
          <p:nvPr userDrawn="1"/>
        </p:nvSpPr>
        <p:spPr>
          <a:xfrm>
            <a:off x="1" y="0"/>
            <a:ext cx="9143999" cy="5822576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617" y="2262402"/>
            <a:ext cx="2000737" cy="624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5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ntega_Forside_tittel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17"/>
          <p:cNvSpPr/>
          <p:nvPr userDrawn="1"/>
        </p:nvSpPr>
        <p:spPr>
          <a:xfrm>
            <a:off x="1" y="0"/>
            <a:ext cx="9143999" cy="5743232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30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deltage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17"/>
          <p:cNvSpPr/>
          <p:nvPr userDrawn="1"/>
        </p:nvSpPr>
        <p:spPr>
          <a:xfrm>
            <a:off x="1" y="0"/>
            <a:ext cx="9143999" cy="5743232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3933" y="1848397"/>
            <a:ext cx="7702116" cy="760414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 b="0">
                <a:latin typeface="Calibri" charset="0"/>
                <a:cs typeface="Calibri" charset="0"/>
              </a:rPr>
              <a:t>Klikk for å redigere tittelstil</a:t>
            </a:r>
            <a:endParaRPr lang="en-US" b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0"/>
          </p:nvPr>
        </p:nvSpPr>
        <p:spPr>
          <a:xfrm>
            <a:off x="1570038" y="3005582"/>
            <a:ext cx="2389314" cy="287886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/>
          </p:nvPr>
        </p:nvSpPr>
        <p:spPr>
          <a:xfrm>
            <a:off x="856869" y="1471613"/>
            <a:ext cx="3276219" cy="9144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8700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4157790" y="3005582"/>
            <a:ext cx="2389314" cy="287886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3"/>
          </p:nvPr>
        </p:nvSpPr>
        <p:spPr>
          <a:xfrm>
            <a:off x="1570037" y="3304521"/>
            <a:ext cx="2389315" cy="914400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342900" indent="0">
              <a:buNone/>
              <a:defRPr sz="1000">
                <a:solidFill>
                  <a:schemeClr val="bg1"/>
                </a:solidFill>
              </a:defRPr>
            </a:lvl2pPr>
            <a:lvl3pPr marL="685800" indent="0">
              <a:buNone/>
              <a:defRPr sz="1000">
                <a:solidFill>
                  <a:schemeClr val="bg1"/>
                </a:solidFill>
              </a:defRPr>
            </a:lvl3pPr>
            <a:lvl4pPr marL="1028700" indent="0">
              <a:buNone/>
              <a:defRPr sz="1000">
                <a:solidFill>
                  <a:schemeClr val="bg1"/>
                </a:solidFill>
              </a:defRPr>
            </a:lvl4pPr>
            <a:lvl5pPr marL="1371600" indent="0"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34" name="Text Placeholder 32"/>
          <p:cNvSpPr>
            <a:spLocks noGrp="1"/>
          </p:cNvSpPr>
          <p:nvPr>
            <p:ph type="body" sz="quarter" idx="14"/>
          </p:nvPr>
        </p:nvSpPr>
        <p:spPr>
          <a:xfrm>
            <a:off x="4160520" y="3304521"/>
            <a:ext cx="2389315" cy="914400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342900" indent="0">
              <a:buNone/>
              <a:defRPr sz="1000">
                <a:solidFill>
                  <a:schemeClr val="bg1"/>
                </a:solidFill>
              </a:defRPr>
            </a:lvl2pPr>
            <a:lvl3pPr marL="685800" indent="0">
              <a:buNone/>
              <a:defRPr sz="1000">
                <a:solidFill>
                  <a:schemeClr val="bg1"/>
                </a:solidFill>
              </a:defRPr>
            </a:lvl3pPr>
            <a:lvl4pPr marL="1028700" indent="0">
              <a:buNone/>
              <a:defRPr sz="1000">
                <a:solidFill>
                  <a:schemeClr val="bg1"/>
                </a:solidFill>
              </a:defRPr>
            </a:lvl4pPr>
            <a:lvl5pPr marL="1371600" indent="0"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Klikk for å redigere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1382493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microsoft.com/office/2007/relationships/diagramDrawing" Target="../diagrams/drawing1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diagramQuickStyle" Target="../diagrams/quickStyl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diagramLayout" Target="../diagrams/layout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diagramData" Target="../diagrams/data1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53286497"/>
              </p:ext>
            </p:extLst>
          </p:nvPr>
        </p:nvGraphicFramePr>
        <p:xfrm>
          <a:off x="1524000" y="8255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9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7" r:id="rId2"/>
    <p:sldLayoutId id="2147483678" r:id="rId3"/>
    <p:sldLayoutId id="2147483679" r:id="rId4"/>
    <p:sldLayoutId id="2147483680" r:id="rId5"/>
    <p:sldLayoutId id="2147483695" r:id="rId6"/>
    <p:sldLayoutId id="2147483685" r:id="rId7"/>
    <p:sldLayoutId id="2147483696" r:id="rId8"/>
    <p:sldLayoutId id="2147483697" r:id="rId9"/>
    <p:sldLayoutId id="2147483688" r:id="rId10"/>
    <p:sldLayoutId id="2147483694" r:id="rId11"/>
    <p:sldLayoutId id="2147483654" r:id="rId12"/>
    <p:sldLayoutId id="2147483663" r:id="rId13"/>
    <p:sldLayoutId id="2147483668" r:id="rId14"/>
    <p:sldLayoutId id="2147483651" r:id="rId15"/>
    <p:sldLayoutId id="2147483662" r:id="rId16"/>
    <p:sldLayoutId id="2147483672" r:id="rId17"/>
    <p:sldLayoutId id="2147483661" r:id="rId18"/>
    <p:sldLayoutId id="2147483693" r:id="rId19"/>
    <p:sldLayoutId id="2147483698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 baseline="0">
          <a:solidFill>
            <a:srgbClr val="034961"/>
          </a:solidFill>
          <a:latin typeface="Calibri Light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 baseline="0">
          <a:solidFill>
            <a:srgbClr val="034961"/>
          </a:solidFill>
          <a:latin typeface="Calibri Light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 baseline="0">
          <a:solidFill>
            <a:srgbClr val="034961"/>
          </a:solidFill>
          <a:latin typeface="Calibri Light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0372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produksjon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1 mm toleranse ved validering av stedfestingsposisjoner:</a:t>
            </a:r>
          </a:p>
          <a:p>
            <a:pPr lvl="1"/>
            <a:r>
              <a:rPr lang="nb-NO" dirty="0"/>
              <a:t>Innenfor/utenfor gyldig/ugyldig vegnett?</a:t>
            </a:r>
          </a:p>
          <a:p>
            <a:pPr lvl="1"/>
            <a:r>
              <a:rPr lang="nb-NO" dirty="0"/>
              <a:t>Innenfor/utenfor konnekteringslenke?</a:t>
            </a:r>
          </a:p>
          <a:p>
            <a:r>
              <a:rPr lang="nb-NO" dirty="0"/>
              <a:t>Unngår avvisning pga. manglende numerisk presisjon </a:t>
            </a:r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64208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produksjon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Dokumentasjon</a:t>
            </a:r>
          </a:p>
          <a:p>
            <a:pPr lvl="1"/>
            <a:r>
              <a:rPr lang="nb-NO" dirty="0"/>
              <a:t>http://</a:t>
            </a:r>
            <a:r>
              <a:rPr lang="nb-NO" dirty="0" err="1"/>
              <a:t>apiskriv.vegdata.no</a:t>
            </a:r>
            <a:endParaRPr lang="nb-NO" dirty="0"/>
          </a:p>
          <a:p>
            <a:r>
              <a:rPr lang="nb-NO" dirty="0"/>
              <a:t>SDK</a:t>
            </a:r>
          </a:p>
          <a:p>
            <a:pPr lvl="1"/>
            <a:r>
              <a:rPr lang="nb-NO" dirty="0"/>
              <a:t>.</a:t>
            </a:r>
            <a:r>
              <a:rPr lang="nb-NO" dirty="0" err="1"/>
              <a:t>zip</a:t>
            </a:r>
            <a:r>
              <a:rPr lang="nb-NO" dirty="0"/>
              <a:t>-fil (på forespørsel)</a:t>
            </a:r>
          </a:p>
          <a:p>
            <a:pPr lvl="1"/>
            <a:r>
              <a:rPr lang="nb-NO" dirty="0" err="1"/>
              <a:t>https</a:t>
            </a:r>
            <a:r>
              <a:rPr lang="nb-NO" dirty="0"/>
              <a:t>://</a:t>
            </a:r>
            <a:r>
              <a:rPr lang="nb-NO" dirty="0" err="1"/>
              <a:t>hub.docker.com</a:t>
            </a:r>
            <a:r>
              <a:rPr lang="nb-NO" dirty="0"/>
              <a:t>/r/</a:t>
            </a:r>
            <a:r>
              <a:rPr lang="nb-NO" dirty="0" err="1"/>
              <a:t>nvdbapnevegdata</a:t>
            </a:r>
            <a:r>
              <a:rPr lang="nb-NO" dirty="0"/>
              <a:t>/</a:t>
            </a:r>
            <a:r>
              <a:rPr lang="nb-NO" dirty="0" err="1"/>
              <a:t>nvdb-skriveapi</a:t>
            </a:r>
            <a:r>
              <a:rPr lang="nb-NO" dirty="0"/>
              <a:t>/</a:t>
            </a:r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796338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strike="sngStrike" dirty="0"/>
              <a:t>Årsregnskap</a:t>
            </a:r>
          </a:p>
          <a:p>
            <a:r>
              <a:rPr lang="nb-NO" strike="sngStrike" dirty="0"/>
              <a:t>Endringer i produksjon</a:t>
            </a:r>
          </a:p>
          <a:p>
            <a:r>
              <a:rPr lang="nb-NO" b="1" dirty="0"/>
              <a:t>Endringer i kommende versjon</a:t>
            </a:r>
          </a:p>
          <a:p>
            <a:r>
              <a:rPr lang="nb-NO" dirty="0"/>
              <a:t>Ymse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0960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Ny referansemodell i NVDB stiller krav:</a:t>
            </a:r>
          </a:p>
          <a:p>
            <a:pPr lvl="1"/>
            <a:r>
              <a:rPr lang="nb-NO" dirty="0"/>
              <a:t>Registrering og oppdatering av vegnett</a:t>
            </a:r>
          </a:p>
          <a:p>
            <a:pPr lvl="1"/>
            <a:r>
              <a:rPr lang="nb-NO" dirty="0"/>
              <a:t>Pessimistisk låsing</a:t>
            </a:r>
          </a:p>
          <a:p>
            <a:r>
              <a:rPr lang="nb-NO" dirty="0"/>
              <a:t>Terminologijustering:</a:t>
            </a:r>
          </a:p>
          <a:p>
            <a:pPr lvl="1"/>
            <a:r>
              <a:rPr lang="nb-NO" dirty="0"/>
              <a:t>Lenke =&gt; Lenkesekvens</a:t>
            </a:r>
          </a:p>
          <a:p>
            <a:pPr lvl="1"/>
            <a:r>
              <a:rPr lang="nb-NO" dirty="0" err="1"/>
              <a:t>Lenkedel</a:t>
            </a:r>
            <a:r>
              <a:rPr lang="nb-NO" dirty="0"/>
              <a:t> =&gt; Lenke</a:t>
            </a:r>
          </a:p>
          <a:p>
            <a:pPr lvl="1"/>
            <a:r>
              <a:rPr lang="nb-NO" dirty="0"/>
              <a:t>Lokasjon =&gt; </a:t>
            </a:r>
            <a:r>
              <a:rPr lang="nb-NO" dirty="0" err="1"/>
              <a:t>Stedfesting</a:t>
            </a:r>
            <a:endParaRPr lang="nb-NO" dirty="0"/>
          </a:p>
          <a:p>
            <a:r>
              <a:rPr lang="nb-NO" dirty="0"/>
              <a:t>Forbedringer som har ligget på vent </a:t>
            </a:r>
          </a:p>
          <a:p>
            <a:endParaRPr lang="nb-NO" dirty="0"/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11402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Nye endepunkter</a:t>
            </a:r>
          </a:p>
          <a:p>
            <a:pPr lvl="1"/>
            <a:r>
              <a:rPr lang="nb-NO" dirty="0"/>
              <a:t>../v3/endringssett (GET/POST)</a:t>
            </a:r>
          </a:p>
          <a:p>
            <a:pPr lvl="1"/>
            <a:r>
              <a:rPr lang="nb-NO" dirty="0"/>
              <a:t>../v1/lås (GET/POST/DELETE)</a:t>
            </a:r>
          </a:p>
          <a:p>
            <a:pPr lvl="1"/>
            <a:r>
              <a:rPr lang="nb-NO" dirty="0"/>
              <a:t>../les/v3/oppdrag (GET)</a:t>
            </a:r>
          </a:p>
          <a:p>
            <a:pPr lvl="1"/>
            <a:r>
              <a:rPr lang="nb-NO" dirty="0"/>
              <a:t>../les/v3/transaksjon (GET)</a:t>
            </a:r>
          </a:p>
          <a:p>
            <a:r>
              <a:rPr lang="nb-NO" dirty="0"/>
              <a:t>Endepunkter som forsvinner</a:t>
            </a:r>
          </a:p>
          <a:p>
            <a:pPr lvl="1"/>
            <a:r>
              <a:rPr lang="nb-NO" dirty="0"/>
              <a:t>../v1/endringssett</a:t>
            </a:r>
          </a:p>
        </p:txBody>
      </p:sp>
    </p:spTree>
    <p:extLst>
      <p:ext uri="{BB962C8B-B14F-4D97-AF65-F5344CB8AC3E}">
        <p14:creationId xmlns:p14="http://schemas.microsoft.com/office/powerpoint/2010/main" val="748502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Hovedstruktur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2097A-284A-7F46-B8D9-982B462FDAFC}"/>
              </a:ext>
            </a:extLst>
          </p:cNvPr>
          <p:cNvSpPr txBox="1"/>
          <p:nvPr/>
        </p:nvSpPr>
        <p:spPr>
          <a:xfrm>
            <a:off x="698233" y="1915472"/>
            <a:ext cx="4668898" cy="163121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&lt;endringssett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xmlns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="http://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nvdb.vegvesen.no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apiskriv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domain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/v2"</a:t>
            </a:r>
          </a:p>
          <a:p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effektDato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="2018-10-31" datakatalogversjon="2.14"&gt;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="581"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="tunnel#1"&gt;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&lt;/endringssett&gt;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6E33F-06DD-0E44-8800-D016FC1725CB}"/>
              </a:ext>
            </a:extLst>
          </p:cNvPr>
          <p:cNvSpPr txBox="1"/>
          <p:nvPr/>
        </p:nvSpPr>
        <p:spPr>
          <a:xfrm>
            <a:off x="2997487" y="3187673"/>
            <a:ext cx="5424270" cy="178510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0000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&lt;endringssett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xmlns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="http://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nvdb.vegvesen.no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apiskriv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domain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changeset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/v3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effektdato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&gt;2018-10-31&lt;/effektdato&gt;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datakatalogversjon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&gt;2.14&lt;/datakatalogversjon&gt;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o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o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="581"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="tunnel#1"&gt;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o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o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&lt;/endringssett&gt;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B304FF24-7543-984E-BA8C-50A68C3EBF20}"/>
              </a:ext>
            </a:extLst>
          </p:cNvPr>
          <p:cNvSpPr/>
          <p:nvPr/>
        </p:nvSpPr>
        <p:spPr>
          <a:xfrm rot="10800000" flipH="1">
            <a:off x="1987822" y="3776869"/>
            <a:ext cx="755374" cy="755374"/>
          </a:xfrm>
          <a:prstGeom prst="bentArrow">
            <a:avLst>
              <a:gd name="adj1" fmla="val 25000"/>
              <a:gd name="adj2" fmla="val 27193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5209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/>
              <a:t>Stedfesting</a:t>
            </a:r>
            <a:endParaRPr lang="nb-N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2097A-284A-7F46-B8D9-982B462FDAFC}"/>
              </a:ext>
            </a:extLst>
          </p:cNvPr>
          <p:cNvSpPr txBox="1"/>
          <p:nvPr/>
        </p:nvSpPr>
        <p:spPr>
          <a:xfrm>
            <a:off x="698233" y="1915472"/>
            <a:ext cx="5331506" cy="553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&lt;lokasjon&gt;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&lt;linje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lenkeId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="1125766" fra="0.3" til="0.5" felt="1#2" retning="MOT"/&gt;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&lt;/lokasjon&gt;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6E33F-06DD-0E44-8800-D016FC1725CB}"/>
              </a:ext>
            </a:extLst>
          </p:cNvPr>
          <p:cNvSpPr txBox="1"/>
          <p:nvPr/>
        </p:nvSpPr>
        <p:spPr>
          <a:xfrm>
            <a:off x="2997487" y="2756982"/>
            <a:ext cx="5424270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0000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stedfesting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&lt;linje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lenkesekvensNvdbId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="1125766" fra="0.3" til="0.5"&gt;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&lt;kjørefelt&gt;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&lt;feltkode&gt;1&lt;/feltkode&gt;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&lt;feltkode&gt;2&lt;/feltkode&gt;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&lt;/kjørefelt&gt;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&lt;retning&gt;MOT&lt;/retning&gt;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&lt;/linje&gt;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stedfesting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B304FF24-7543-984E-BA8C-50A68C3EBF20}"/>
              </a:ext>
            </a:extLst>
          </p:cNvPr>
          <p:cNvSpPr/>
          <p:nvPr/>
        </p:nvSpPr>
        <p:spPr>
          <a:xfrm rot="10800000" flipH="1">
            <a:off x="1987822" y="2935356"/>
            <a:ext cx="755374" cy="755374"/>
          </a:xfrm>
          <a:prstGeom prst="bentArrow">
            <a:avLst>
              <a:gd name="adj1" fmla="val 25000"/>
              <a:gd name="adj2" fmla="val 27193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151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Geometri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2097A-284A-7F46-B8D9-982B462FDAFC}"/>
              </a:ext>
            </a:extLst>
          </p:cNvPr>
          <p:cNvSpPr txBox="1"/>
          <p:nvPr/>
        </p:nvSpPr>
        <p:spPr>
          <a:xfrm>
            <a:off x="698233" y="1915472"/>
            <a:ext cx="6298915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&lt;egenskap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="8883"&gt;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&lt;verdi&gt;datafangstdato=2018-09-09;lengde=4000.0;målemetode=96;målemetodeHøyde=96;nøyaktighet=1;nøyaktighetHøyde=1;synbarhet=0;maksimaltAvvik=1;temakode=9001;medium=1;sosinavn=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KURVE;kommune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=1601;verifiseringsdato=2018-09-10;oppdateringsdato=2018-09-11;høydereferanse=2;referansegeometri=1;srid=32633;LINESTRING Z (278220 7034016 123.45, 279220 7035016 246.78, 270220 7036016 226.78)&lt;/verdi&gt;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&lt;/egenskap&gt;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6E33F-06DD-0E44-8800-D016FC1725CB}"/>
              </a:ext>
            </a:extLst>
          </p:cNvPr>
          <p:cNvSpPr txBox="1"/>
          <p:nvPr/>
        </p:nvSpPr>
        <p:spPr>
          <a:xfrm>
            <a:off x="2997487" y="1358900"/>
            <a:ext cx="5424270" cy="39395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0000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&lt;egenskap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="8883"&gt;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&lt;geometri&gt;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srid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&gt;32633&lt;/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srid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wkt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&gt;LINESTRING Z (278220 7034016 123.45, 279220 7035016 246.78, 270220 7036016 226.78)&lt;/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wkt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&lt;lengde&gt;4000.0&lt;/lengde&gt;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&lt;datafangstdato&gt;2018-09-09&lt;/datafangstdato&gt;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&lt;temakode&gt;9001&lt;/temakode&gt;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&lt;medium&gt;1&lt;/medium&gt;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&lt;kommune&gt;1601&lt;/kommune&gt;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&lt;høydereferanse&gt;2&lt;/høydereferanse&gt;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sosinavn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&gt;KURVE&lt;/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sosinavn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&lt;referansegeometri&gt;true&lt;/referansegeometri&gt;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&lt;verifiseringsdato&gt;2018-09-10&lt;/verifiseringsdato&gt;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&lt;oppdateringsdato&gt;2018-09-11&lt;/oppdateringsdato&gt;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&lt;kvalitet&gt;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&lt;målemetode&gt;96&lt;/målemetode&gt;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målemetodeHøyde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&gt;96&lt;/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målemetodeHøyde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&lt;nøyaktighet&gt;1&lt;/nøyaktighet&gt;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nøyaktighetHøyde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&gt;1&lt;/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nøyaktighetHøyde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&lt;synbarhet&gt;0&lt;/synbarhet&gt;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&lt;toleranse&gt;1&lt;/toleranse&gt;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&lt;/kvalitet&gt;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&lt;/geometri&gt;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&lt;/egenskap&gt;</a:t>
            </a:r>
          </a:p>
        </p:txBody>
      </p:sp>
      <p:sp>
        <p:nvSpPr>
          <p:cNvPr id="6" name="Bent Arrow 5">
            <a:extLst>
              <a:ext uri="{FF2B5EF4-FFF2-40B4-BE49-F238E27FC236}">
                <a16:creationId xmlns:a16="http://schemas.microsoft.com/office/drawing/2014/main" id="{B304FF24-7543-984E-BA8C-50A68C3EBF20}"/>
              </a:ext>
            </a:extLst>
          </p:cNvPr>
          <p:cNvSpPr/>
          <p:nvPr/>
        </p:nvSpPr>
        <p:spPr>
          <a:xfrm rot="10800000" flipH="1">
            <a:off x="1987822" y="3485317"/>
            <a:ext cx="755374" cy="755374"/>
          </a:xfrm>
          <a:prstGeom prst="bentArrow">
            <a:avLst>
              <a:gd name="adj1" fmla="val 25000"/>
              <a:gd name="adj2" fmla="val 27193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0516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Klientkontekst i endringssett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2097A-284A-7F46-B8D9-982B462FDAFC}"/>
              </a:ext>
            </a:extLst>
          </p:cNvPr>
          <p:cNvSpPr txBox="1"/>
          <p:nvPr/>
        </p:nvSpPr>
        <p:spPr>
          <a:xfrm>
            <a:off x="698232" y="1915472"/>
            <a:ext cx="5536915" cy="27084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&lt;endringssett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xmlns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="http://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nvdb.vegvesen.no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apiskriv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domain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changeset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/v3"&gt;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&lt;effektdato&gt;2018-10-31&lt;/effektdato&gt;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&lt;datakatalogversjon&gt;2.14&lt;/datakatalogversjon&gt;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&lt;kontekst&gt;&lt;![CDATA[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&lt;prosjekt&gt;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&lt;id&gt;3434565&lt;/id&gt;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&lt;kommentar&gt;Firefelts E6 fra Trondheim til Oslo&lt;/kommentar&gt; 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&lt;/prosjekt&gt;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]]&gt;&lt;/kontekst&gt;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="581"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="tunnel#1"&gt;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...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&lt;/registrer&gt;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&lt;/endringssett&gt;</a:t>
            </a:r>
          </a:p>
        </p:txBody>
      </p:sp>
    </p:spTree>
    <p:extLst>
      <p:ext uri="{BB962C8B-B14F-4D97-AF65-F5344CB8AC3E}">
        <p14:creationId xmlns:p14="http://schemas.microsoft.com/office/powerpoint/2010/main" val="252232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Ny type varsel i status/resultat: Notabene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82097A-284A-7F46-B8D9-982B462FDAFC}"/>
              </a:ext>
            </a:extLst>
          </p:cNvPr>
          <p:cNvSpPr txBox="1"/>
          <p:nvPr/>
        </p:nvSpPr>
        <p:spPr>
          <a:xfrm>
            <a:off x="698232" y="1915472"/>
            <a:ext cx="5536915" cy="30162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&lt;status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xmlns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="http://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nvdb.vegvesen.no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apiskriv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domain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changeset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/v3"&gt;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&lt;resultat&gt;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="grasdekker#1"&gt;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&lt;feil/&gt;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&lt;advarsler/&gt;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&lt;notabener&gt;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&lt;notabene kode="BEREGNET_EGENSKAP"&gt;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&lt;melding&gt;Egenskapstypen Areal (1354) ble lagt til 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vegobjektet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med automatisk beregnet verdi: 100&lt;/melding&gt;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  &lt;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egenskapTypeId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&gt;1354&lt;/</a:t>
            </a:r>
            <a:r>
              <a:rPr lang="nb-NO" sz="1000" dirty="0" err="1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egenskapTypeId</a:t>
            </a:r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  &lt;/notabene&gt;</a:t>
            </a:r>
          </a:p>
          <a:p>
            <a:r>
              <a:rPr lang="nb-NO" sz="1000" dirty="0">
                <a:highlight>
                  <a:srgbClr val="FFFF0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        &lt;/notabener&gt;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vegobjekter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&lt;/resultat&gt;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...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&lt;/status&gt;</a:t>
            </a:r>
          </a:p>
        </p:txBody>
      </p:sp>
    </p:spTree>
    <p:extLst>
      <p:ext uri="{BB962C8B-B14F-4D97-AF65-F5344CB8AC3E}">
        <p14:creationId xmlns:p14="http://schemas.microsoft.com/office/powerpoint/2010/main" val="230257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6496C-6578-884D-97A8-BDBE8E61D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NVDB API Skriv – </a:t>
            </a:r>
            <a:r>
              <a:rPr lang="nb-NO" dirty="0" err="1"/>
              <a:t>Quo</a:t>
            </a:r>
            <a:r>
              <a:rPr lang="nb-NO" dirty="0"/>
              <a:t> </a:t>
            </a:r>
            <a:r>
              <a:rPr lang="nb-NO" dirty="0" err="1"/>
              <a:t>vadis</a:t>
            </a:r>
            <a:r>
              <a:rPr lang="nb-NO" dirty="0"/>
              <a:t>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A8152-289C-7A47-8628-65176861DD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Tore Eide Andersen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40BFFC-97F8-C64F-9955-07188EFD62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6869" y="1471613"/>
            <a:ext cx="6728919" cy="376784"/>
          </a:xfrm>
        </p:spPr>
        <p:txBody>
          <a:bodyPr/>
          <a:lstStyle/>
          <a:p>
            <a:r>
              <a:rPr lang="nb-NO" b="1" dirty="0"/>
              <a:t>Utviklerkonferanse for Åpne veg- og </a:t>
            </a:r>
            <a:r>
              <a:rPr lang="nb-NO" b="1" dirty="0" err="1"/>
              <a:t>transportdata</a:t>
            </a:r>
            <a:r>
              <a:rPr lang="nb-NO" b="1" dirty="0"/>
              <a:t> 2018</a:t>
            </a:r>
          </a:p>
          <a:p>
            <a:endParaRPr lang="nb-NO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00E572-6F52-7D4F-BA82-AF6D51E7E3F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452C08F-82EA-6244-A917-B94AD525A2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70037" y="3264765"/>
            <a:ext cx="2389315" cy="914400"/>
          </a:xfrm>
        </p:spPr>
        <p:txBody>
          <a:bodyPr/>
          <a:lstStyle/>
          <a:p>
            <a:r>
              <a:rPr lang="nb-NO" dirty="0"/>
              <a:t>Tech lead/utvikler, API Skriv</a:t>
            </a:r>
            <a:br>
              <a:rPr lang="nb-NO" dirty="0"/>
            </a:br>
            <a:r>
              <a:rPr lang="nb-NO" dirty="0" err="1"/>
              <a:t>torand@kantega.no</a:t>
            </a:r>
            <a:endParaRPr lang="nb-NO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D455FC8-608D-874D-8688-5EDBD60029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F3C250D-9654-F041-B337-0215E832E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914" y="3011487"/>
            <a:ext cx="553518" cy="553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37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Strengere validering av </a:t>
            </a:r>
            <a:r>
              <a:rPr lang="nb-NO" dirty="0" err="1"/>
              <a:t>stedfesting</a:t>
            </a:r>
            <a:r>
              <a:rPr lang="nb-NO" dirty="0"/>
              <a:t>:</a:t>
            </a:r>
          </a:p>
          <a:p>
            <a:pPr lvl="1"/>
            <a:r>
              <a:rPr lang="nb-NO" dirty="0" err="1"/>
              <a:t>Retningrelevante</a:t>
            </a:r>
            <a:r>
              <a:rPr lang="nb-NO" dirty="0"/>
              <a:t> </a:t>
            </a:r>
            <a:r>
              <a:rPr lang="nb-NO" dirty="0" err="1"/>
              <a:t>vegobjekttyper</a:t>
            </a:r>
            <a:r>
              <a:rPr lang="nb-NO" dirty="0"/>
              <a:t> MÅ ha retning</a:t>
            </a:r>
          </a:p>
          <a:p>
            <a:r>
              <a:rPr lang="nb-NO" dirty="0"/>
              <a:t>Strengere validering av Gate-objekter:</a:t>
            </a:r>
          </a:p>
          <a:p>
            <a:pPr lvl="1"/>
            <a:r>
              <a:rPr lang="nb-NO" dirty="0"/>
              <a:t>MÅ ha unik gatekode/gatenavn</a:t>
            </a:r>
          </a:p>
          <a:p>
            <a:pPr lvl="1"/>
            <a:r>
              <a:rPr lang="nb-NO" dirty="0"/>
              <a:t>Assosiert kommune MÅ stemme med </a:t>
            </a:r>
            <a:r>
              <a:rPr lang="nb-NO" dirty="0" err="1"/>
              <a:t>stedfestingen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39401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kommende versjon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Når?</a:t>
            </a:r>
          </a:p>
          <a:p>
            <a:pPr lvl="1"/>
            <a:r>
              <a:rPr lang="nb-NO" dirty="0"/>
              <a:t>Nye endepunkter tilgjengelig i ATM august 2019</a:t>
            </a:r>
          </a:p>
          <a:p>
            <a:pPr lvl="1"/>
            <a:r>
              <a:rPr lang="nb-NO" dirty="0"/>
              <a:t>Produksjon fra 1.1.2020</a:t>
            </a:r>
          </a:p>
          <a:p>
            <a:pPr lvl="1"/>
            <a:endParaRPr lang="nb-NO" dirty="0"/>
          </a:p>
          <a:p>
            <a:r>
              <a:rPr lang="nb-NO" dirty="0"/>
              <a:t>Dokumentasjon (fortsatt under utvikling):</a:t>
            </a:r>
          </a:p>
          <a:p>
            <a:pPr lvl="1"/>
            <a:r>
              <a:rPr lang="nb-NO" dirty="0" err="1"/>
              <a:t>https</a:t>
            </a:r>
            <a:r>
              <a:rPr lang="nb-NO" dirty="0"/>
              <a:t>://</a:t>
            </a:r>
            <a:r>
              <a:rPr lang="nb-NO" dirty="0" err="1"/>
              <a:t>apiskriv.docs.apiary.io</a:t>
            </a:r>
            <a:r>
              <a:rPr lang="nb-NO" dirty="0"/>
              <a:t> </a:t>
            </a:r>
          </a:p>
          <a:p>
            <a:endParaRPr lang="nb-NO" dirty="0"/>
          </a:p>
          <a:p>
            <a:r>
              <a:rPr lang="nb-NO" dirty="0"/>
              <a:t>Klassisk Klient-API avvikles 1.1.2022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06773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strike="sngStrike" dirty="0"/>
              <a:t>Årsregnskap</a:t>
            </a:r>
          </a:p>
          <a:p>
            <a:r>
              <a:rPr lang="nb-NO" strike="sngStrike" dirty="0"/>
              <a:t>Endringer i produksjon</a:t>
            </a:r>
          </a:p>
          <a:p>
            <a:r>
              <a:rPr lang="nb-NO" strike="sngStrike" dirty="0"/>
              <a:t>Endringer i kommende versjon</a:t>
            </a:r>
          </a:p>
          <a:p>
            <a:r>
              <a:rPr lang="nb-NO" b="1" dirty="0"/>
              <a:t>Ymse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244645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Ymse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Bruk </a:t>
            </a:r>
            <a:r>
              <a:rPr lang="nb-NO" dirty="0" err="1"/>
              <a:t>X</a:t>
            </a:r>
            <a:r>
              <a:rPr lang="nb-NO" dirty="0"/>
              <a:t>-Client header i </a:t>
            </a:r>
            <a:r>
              <a:rPr lang="nb-NO" dirty="0" err="1"/>
              <a:t>requester</a:t>
            </a:r>
            <a:endParaRPr lang="nb-NO" dirty="0"/>
          </a:p>
          <a:p>
            <a:endParaRPr lang="nb-NO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DA0C60-12F1-F846-8346-568EC6BC4106}"/>
              </a:ext>
            </a:extLst>
          </p:cNvPr>
          <p:cNvSpPr txBox="1"/>
          <p:nvPr/>
        </p:nvSpPr>
        <p:spPr>
          <a:xfrm>
            <a:off x="914399" y="2064123"/>
            <a:ext cx="5970495" cy="830997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Content-Type: application/xml; charset=UTF-8</a:t>
            </a:r>
          </a:p>
          <a:p>
            <a:r>
              <a:rPr lang="en-US" sz="1600" dirty="0">
                <a:latin typeface="Consolas" charset="0"/>
                <a:ea typeface="Consolas" charset="0"/>
                <a:cs typeface="Consolas" charset="0"/>
              </a:rPr>
              <a:t>Accept: application/xml</a:t>
            </a:r>
          </a:p>
          <a:p>
            <a:r>
              <a:rPr lang="en-US" sz="1600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X-Client: </a:t>
            </a:r>
            <a:r>
              <a:rPr lang="en-US" sz="1600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DinKlient</a:t>
            </a:r>
            <a:endParaRPr lang="en-US" sz="1600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67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Ymse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Hvordan mikse assosiasjonsverdier?</a:t>
            </a:r>
          </a:p>
          <a:p>
            <a:endParaRPr lang="nb-NO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1D217-6E1D-B044-A449-255594C8F2A2}"/>
              </a:ext>
            </a:extLst>
          </p:cNvPr>
          <p:cNvSpPr txBox="1"/>
          <p:nvPr/>
        </p:nvSpPr>
        <p:spPr>
          <a:xfrm>
            <a:off x="903638" y="1997768"/>
            <a:ext cx="5536915" cy="132343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&lt;assosiasjoner&gt;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&lt;assosiasjon 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typeId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="220004"&gt;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&gt;459899&lt;/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&gt;459899&lt;/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nvdbId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&gt;Skiltplate#1&lt;/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  &lt;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&gt;Skiltplate#2&lt;/</a:t>
            </a:r>
            <a:r>
              <a:rPr lang="nb-NO" sz="1000" dirty="0" err="1">
                <a:latin typeface="Consolas" panose="020B0609020204030204" pitchFamily="49" charset="0"/>
                <a:cs typeface="Consolas" panose="020B0609020204030204" pitchFamily="49" charset="0"/>
              </a:rPr>
              <a:t>tempId</a:t>
            </a:r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  &lt;/assosiasjon&gt;</a:t>
            </a:r>
          </a:p>
          <a:p>
            <a:r>
              <a:rPr lang="nb-NO" sz="1000" dirty="0">
                <a:latin typeface="Consolas" panose="020B0609020204030204" pitchFamily="49" charset="0"/>
                <a:cs typeface="Consolas" panose="020B0609020204030204" pitchFamily="49" charset="0"/>
              </a:rPr>
              <a:t>&lt;/assosiasjoner&gt;</a:t>
            </a:r>
          </a:p>
        </p:txBody>
      </p:sp>
    </p:spTree>
    <p:extLst>
      <p:ext uri="{BB962C8B-B14F-4D97-AF65-F5344CB8AC3E}">
        <p14:creationId xmlns:p14="http://schemas.microsoft.com/office/powerpoint/2010/main" val="234170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Ymse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Mange små eller ett stort endringssett?</a:t>
            </a:r>
          </a:p>
          <a:p>
            <a:pPr lvl="1"/>
            <a:r>
              <a:rPr lang="nb-NO" dirty="0"/>
              <a:t>Mange små: Kort behandlingstid, mye overhead og kan hindres av </a:t>
            </a:r>
            <a:r>
              <a:rPr lang="nb-NO" dirty="0" err="1"/>
              <a:t>intralåsekonflikter</a:t>
            </a:r>
            <a:endParaRPr lang="nb-NO" dirty="0"/>
          </a:p>
          <a:p>
            <a:pPr lvl="1"/>
            <a:r>
              <a:rPr lang="nb-NO" dirty="0"/>
              <a:t>Ett stort: Lang behandlingstid, men atomisk</a:t>
            </a:r>
          </a:p>
          <a:p>
            <a:r>
              <a:rPr lang="nb-NO" dirty="0"/>
              <a:t>Behandlingstid ser ikke ut til å skalere optimalt</a:t>
            </a:r>
          </a:p>
          <a:p>
            <a:r>
              <a:rPr lang="nb-NO" dirty="0"/>
              <a:t>Partisjoner på disjunkte lenkesekvenser (</a:t>
            </a:r>
            <a:r>
              <a:rPr lang="nb-NO" dirty="0" err="1"/>
              <a:t>stedfesting</a:t>
            </a:r>
            <a:r>
              <a:rPr lang="nb-NO" dirty="0"/>
              <a:t>)...</a:t>
            </a:r>
          </a:p>
          <a:p>
            <a:pPr lvl="1"/>
            <a:r>
              <a:rPr lang="nb-NO" dirty="0"/>
              <a:t>Med mindre du absolutt trenger atomisk behandling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35723A-2CDF-A647-8C8E-216EB2F37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286" y="4012671"/>
            <a:ext cx="2782313" cy="102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9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1ECCE60-3999-0245-BB4F-140D1CA03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686728-8731-AE44-95DC-A4CA3600751C}"/>
              </a:ext>
            </a:extLst>
          </p:cNvPr>
          <p:cNvSpPr txBox="1"/>
          <p:nvPr/>
        </p:nvSpPr>
        <p:spPr>
          <a:xfrm>
            <a:off x="3913632" y="275606"/>
            <a:ext cx="1316736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34400" dirty="0">
                <a:latin typeface="Calibri Light" charset="0"/>
                <a:cs typeface="Calibri Light" charset="0"/>
              </a:rPr>
              <a:t>?</a:t>
            </a:r>
            <a:endParaRPr lang="nb-NO" sz="2400" b="0" i="0" baseline="0" dirty="0">
              <a:latin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41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23785" y="354608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endParaRPr lang="en-US" sz="1000" dirty="0" err="1">
              <a:solidFill>
                <a:schemeClr val="tx1"/>
              </a:solidFill>
              <a:latin typeface="Calibri Light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988527" y="3546088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Autofit/>
          </a:bodyPr>
          <a:lstStyle/>
          <a:p>
            <a:endParaRPr lang="en-US" sz="1000" dirty="0" err="1">
              <a:solidFill>
                <a:schemeClr val="tx1"/>
              </a:solidFill>
              <a:latin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960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Årsregnskap</a:t>
            </a:r>
          </a:p>
          <a:p>
            <a:r>
              <a:rPr lang="nb-NO" dirty="0"/>
              <a:t>Endringer i produksjon</a:t>
            </a:r>
          </a:p>
          <a:p>
            <a:r>
              <a:rPr lang="nb-NO" dirty="0"/>
              <a:t>Endringer i kommende versjon</a:t>
            </a:r>
          </a:p>
          <a:p>
            <a:r>
              <a:rPr lang="nb-NO" dirty="0"/>
              <a:t>Ymse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73594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b="1" dirty="0"/>
              <a:t>Årsregnskap</a:t>
            </a:r>
          </a:p>
          <a:p>
            <a:r>
              <a:rPr lang="nb-NO" dirty="0"/>
              <a:t>Endringer i produksjon</a:t>
            </a:r>
          </a:p>
          <a:p>
            <a:r>
              <a:rPr lang="nb-NO" dirty="0"/>
              <a:t>Endringer i kommende versjon</a:t>
            </a:r>
          </a:p>
          <a:p>
            <a:r>
              <a:rPr lang="nb-NO" dirty="0"/>
              <a:t>Ymse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51131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7719B-1F4E-DB4E-8EEF-6DAB5C85D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Årsregnskap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2CEDB-350E-F547-B812-B33A4C512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Topp 5 mest produktive klienter</a:t>
            </a:r>
          </a:p>
          <a:p>
            <a:endParaRPr lang="nb-NO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90E611-AF23-F24E-8DF4-97DB23831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392267"/>
              </p:ext>
            </p:extLst>
          </p:nvPr>
        </p:nvGraphicFramePr>
        <p:xfrm>
          <a:off x="855306" y="1991826"/>
          <a:ext cx="4771053" cy="221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657">
                  <a:extLst>
                    <a:ext uri="{9D8B030D-6E8A-4147-A177-3AD203B41FA5}">
                      <a16:colId xmlns:a16="http://schemas.microsoft.com/office/drawing/2014/main" val="3231837545"/>
                    </a:ext>
                  </a:extLst>
                </a:gridCol>
                <a:gridCol w="2827176">
                  <a:extLst>
                    <a:ext uri="{9D8B030D-6E8A-4147-A177-3AD203B41FA5}">
                      <a16:colId xmlns:a16="http://schemas.microsoft.com/office/drawing/2014/main" val="1382548794"/>
                    </a:ext>
                  </a:extLst>
                </a:gridCol>
                <a:gridCol w="1530220">
                  <a:extLst>
                    <a:ext uri="{9D8B030D-6E8A-4147-A177-3AD203B41FA5}">
                      <a16:colId xmlns:a16="http://schemas.microsoft.com/office/drawing/2014/main" val="3486054573"/>
                    </a:ext>
                  </a:extLst>
                </a:gridCol>
              </a:tblGrid>
              <a:tr h="369380">
                <a:tc>
                  <a:txBody>
                    <a:bodyPr/>
                    <a:lstStyle/>
                    <a:p>
                      <a:r>
                        <a:rPr lang="nb-NO" sz="1600" dirty="0" err="1"/>
                        <a:t>Nr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Klient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#Endringssett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52961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 err="1"/>
                        <a:t>SINUS.infra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24094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37887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487fiksNSRid_v0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22884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6816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 err="1"/>
                        <a:t>NedboyingsPipeline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4400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782518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487fiksNSRid_v1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2387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463014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Datafangst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1568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870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6480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7719B-1F4E-DB4E-8EEF-6DAB5C85D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Årsregnskap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2CEDB-350E-F547-B812-B33A4C512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Topp 5 mest produktive brukere</a:t>
            </a:r>
          </a:p>
          <a:p>
            <a:endParaRPr lang="nb-NO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90E611-AF23-F24E-8DF4-97DB23831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6613703"/>
              </p:ext>
            </p:extLst>
          </p:nvPr>
        </p:nvGraphicFramePr>
        <p:xfrm>
          <a:off x="855306" y="1991826"/>
          <a:ext cx="4771053" cy="221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657">
                  <a:extLst>
                    <a:ext uri="{9D8B030D-6E8A-4147-A177-3AD203B41FA5}">
                      <a16:colId xmlns:a16="http://schemas.microsoft.com/office/drawing/2014/main" val="3231837545"/>
                    </a:ext>
                  </a:extLst>
                </a:gridCol>
                <a:gridCol w="2827176">
                  <a:extLst>
                    <a:ext uri="{9D8B030D-6E8A-4147-A177-3AD203B41FA5}">
                      <a16:colId xmlns:a16="http://schemas.microsoft.com/office/drawing/2014/main" val="1382548794"/>
                    </a:ext>
                  </a:extLst>
                </a:gridCol>
                <a:gridCol w="1530220">
                  <a:extLst>
                    <a:ext uri="{9D8B030D-6E8A-4147-A177-3AD203B41FA5}">
                      <a16:colId xmlns:a16="http://schemas.microsoft.com/office/drawing/2014/main" val="3486054573"/>
                    </a:ext>
                  </a:extLst>
                </a:gridCol>
              </a:tblGrid>
              <a:tr h="369380">
                <a:tc>
                  <a:txBody>
                    <a:bodyPr/>
                    <a:lstStyle/>
                    <a:p>
                      <a:r>
                        <a:rPr lang="nb-NO" sz="1600" dirty="0" err="1"/>
                        <a:t>Nr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Bruker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#Endringssett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52961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Jan Kristian Jensen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27895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37887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Said </a:t>
                      </a:r>
                      <a:r>
                        <a:rPr lang="nb-NO" sz="1600" dirty="0" err="1"/>
                        <a:t>Kadriamirabadi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5301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6816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Ole Johannes Nedrebø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4400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782518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 err="1"/>
                        <a:t>Chatrine</a:t>
                      </a:r>
                      <a:r>
                        <a:rPr lang="nb-NO" sz="1600" dirty="0"/>
                        <a:t> Nes Kile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3464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463014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Per O. Roald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2679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870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93827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7719B-1F4E-DB4E-8EEF-6DAB5C85D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Årsregnskap 2018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C2CEDB-350E-F547-B812-B33A4C512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Topp 5 mest populære </a:t>
            </a:r>
            <a:r>
              <a:rPr lang="nb-NO" dirty="0" err="1"/>
              <a:t>vegobjekttyper</a:t>
            </a:r>
            <a:endParaRPr lang="nb-NO" dirty="0"/>
          </a:p>
          <a:p>
            <a:endParaRPr lang="nb-NO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A90E611-AF23-F24E-8DF4-97DB23831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0529408"/>
              </p:ext>
            </p:extLst>
          </p:nvPr>
        </p:nvGraphicFramePr>
        <p:xfrm>
          <a:off x="855306" y="1991826"/>
          <a:ext cx="4771053" cy="2216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3657">
                  <a:extLst>
                    <a:ext uri="{9D8B030D-6E8A-4147-A177-3AD203B41FA5}">
                      <a16:colId xmlns:a16="http://schemas.microsoft.com/office/drawing/2014/main" val="3231837545"/>
                    </a:ext>
                  </a:extLst>
                </a:gridCol>
                <a:gridCol w="2827176">
                  <a:extLst>
                    <a:ext uri="{9D8B030D-6E8A-4147-A177-3AD203B41FA5}">
                      <a16:colId xmlns:a16="http://schemas.microsoft.com/office/drawing/2014/main" val="1382548794"/>
                    </a:ext>
                  </a:extLst>
                </a:gridCol>
                <a:gridCol w="1530220">
                  <a:extLst>
                    <a:ext uri="{9D8B030D-6E8A-4147-A177-3AD203B41FA5}">
                      <a16:colId xmlns:a16="http://schemas.microsoft.com/office/drawing/2014/main" val="3486054573"/>
                    </a:ext>
                  </a:extLst>
                </a:gridCol>
              </a:tblGrid>
              <a:tr h="369380">
                <a:tc>
                  <a:txBody>
                    <a:bodyPr/>
                    <a:lstStyle/>
                    <a:p>
                      <a:r>
                        <a:rPr lang="nb-NO" sz="1600" dirty="0" err="1"/>
                        <a:t>Nr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 err="1"/>
                        <a:t>Vegobjekttype</a:t>
                      </a:r>
                      <a:endParaRPr lang="nb-NO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#</a:t>
                      </a:r>
                      <a:r>
                        <a:rPr lang="nb-NO" sz="1600" dirty="0" err="1"/>
                        <a:t>Vegobjekter</a:t>
                      </a:r>
                      <a:endParaRPr lang="nb-NO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852961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Holdeplassutrustning (487)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27647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8837887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Skiltpunkt (95)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5202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568161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Skiltplate (96)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5075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782518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Belysningspunkt (87)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3169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463014"/>
                  </a:ext>
                </a:extLst>
              </a:tr>
              <a:tr h="369380">
                <a:tc>
                  <a:txBody>
                    <a:bodyPr/>
                    <a:lstStyle/>
                    <a:p>
                      <a:r>
                        <a:rPr lang="nb-NO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b-NO" sz="1600" dirty="0"/>
                        <a:t>Lysarmatur (88)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b-NO" sz="1600" dirty="0"/>
                        <a:t>2621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6870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457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strike="sngStrike" dirty="0"/>
              <a:t>Årsregnskap</a:t>
            </a:r>
          </a:p>
          <a:p>
            <a:r>
              <a:rPr lang="nb-NO" b="1" dirty="0"/>
              <a:t>Endringer i produksjon</a:t>
            </a:r>
          </a:p>
          <a:p>
            <a:r>
              <a:rPr lang="nb-NO" dirty="0"/>
              <a:t>Endringer i kommende versjon</a:t>
            </a:r>
          </a:p>
          <a:p>
            <a:r>
              <a:rPr lang="nb-NO" dirty="0"/>
              <a:t>Ymse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682123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7E420-3C8D-B845-9965-EFF3CBE4D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Endringer i produksjon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34334-B167-E142-8808-A2749F752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Strekningsstedfesting forventes å ha utstrekning</a:t>
            </a:r>
          </a:p>
          <a:p>
            <a:endParaRPr lang="nb-NO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551D427-0F2E-264C-97AB-93E2C80DD43F}"/>
              </a:ext>
            </a:extLst>
          </p:cNvPr>
          <p:cNvCxnSpPr>
            <a:cxnSpLocks/>
          </p:cNvCxnSpPr>
          <p:nvPr/>
        </p:nvCxnSpPr>
        <p:spPr>
          <a:xfrm>
            <a:off x="3253532" y="3648803"/>
            <a:ext cx="2308405" cy="0"/>
          </a:xfrm>
          <a:prstGeom prst="line">
            <a:avLst/>
          </a:prstGeom>
          <a:ln w="254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F78CA64-52F3-E542-8F66-F2AA7E0F217B}"/>
              </a:ext>
            </a:extLst>
          </p:cNvPr>
          <p:cNvSpPr txBox="1"/>
          <p:nvPr/>
        </p:nvSpPr>
        <p:spPr>
          <a:xfrm>
            <a:off x="3119560" y="3682772"/>
            <a:ext cx="327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0</a:t>
            </a:r>
            <a:endParaRPr lang="nb-NO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E1FA979-6488-3D4F-BA04-CD508E1AA571}"/>
              </a:ext>
            </a:extLst>
          </p:cNvPr>
          <p:cNvCxnSpPr>
            <a:cxnSpLocks/>
          </p:cNvCxnSpPr>
          <p:nvPr/>
        </p:nvCxnSpPr>
        <p:spPr>
          <a:xfrm>
            <a:off x="3922536" y="3218064"/>
            <a:ext cx="3671" cy="43150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1F1D34-093F-314F-BC37-A853B403B476}"/>
              </a:ext>
            </a:extLst>
          </p:cNvPr>
          <p:cNvSpPr txBox="1"/>
          <p:nvPr/>
        </p:nvSpPr>
        <p:spPr>
          <a:xfrm>
            <a:off x="3443090" y="3411887"/>
            <a:ext cx="327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L2</a:t>
            </a:r>
            <a:endParaRPr lang="nb-NO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6F21F4-A3E2-8540-83AF-0DBF3DF7DCA7}"/>
              </a:ext>
            </a:extLst>
          </p:cNvPr>
          <p:cNvSpPr txBox="1"/>
          <p:nvPr/>
        </p:nvSpPr>
        <p:spPr>
          <a:xfrm>
            <a:off x="3748812" y="3688250"/>
            <a:ext cx="467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0,3</a:t>
            </a:r>
            <a:endParaRPr lang="nb-NO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F3C971-A32B-C647-8FBC-A979BE7A2B5A}"/>
              </a:ext>
            </a:extLst>
          </p:cNvPr>
          <p:cNvSpPr txBox="1"/>
          <p:nvPr/>
        </p:nvSpPr>
        <p:spPr>
          <a:xfrm>
            <a:off x="5500250" y="3682771"/>
            <a:ext cx="4568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1</a:t>
            </a:r>
            <a:endParaRPr lang="nb-NO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C04A151-2EB3-9943-88C1-C74661FC92D0}"/>
              </a:ext>
            </a:extLst>
          </p:cNvPr>
          <p:cNvSpPr/>
          <p:nvPr/>
        </p:nvSpPr>
        <p:spPr>
          <a:xfrm>
            <a:off x="3194707" y="3595547"/>
            <a:ext cx="123290" cy="1232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A675495-46AA-B94A-A9B8-E291359021B4}"/>
              </a:ext>
            </a:extLst>
          </p:cNvPr>
          <p:cNvSpPr/>
          <p:nvPr/>
        </p:nvSpPr>
        <p:spPr>
          <a:xfrm>
            <a:off x="5563740" y="3595547"/>
            <a:ext cx="123290" cy="1232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CF3974-B59A-F147-B84F-1535C72AFA2F}"/>
              </a:ext>
            </a:extLst>
          </p:cNvPr>
          <p:cNvSpPr txBox="1"/>
          <p:nvPr/>
        </p:nvSpPr>
        <p:spPr>
          <a:xfrm>
            <a:off x="3558850" y="2636809"/>
            <a:ext cx="161531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nb-NO" sz="1200" dirty="0" err="1"/>
              <a:t>Stedfesting</a:t>
            </a:r>
            <a:r>
              <a:rPr lang="nb-NO" sz="1200" dirty="0"/>
              <a:t>: 0,3-0,7@2</a:t>
            </a:r>
            <a:endParaRPr lang="nb-NO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85C29B1-C216-EB4F-894C-C71E238FFD97}"/>
              </a:ext>
            </a:extLst>
          </p:cNvPr>
          <p:cNvCxnSpPr>
            <a:cxnSpLocks/>
          </p:cNvCxnSpPr>
          <p:nvPr/>
        </p:nvCxnSpPr>
        <p:spPr>
          <a:xfrm flipV="1">
            <a:off x="1988157" y="3648803"/>
            <a:ext cx="1196340" cy="153888"/>
          </a:xfrm>
          <a:prstGeom prst="line">
            <a:avLst/>
          </a:prstGeom>
          <a:ln w="254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5FA6776-AEF7-8546-8771-9DBBD8A21425}"/>
              </a:ext>
            </a:extLst>
          </p:cNvPr>
          <p:cNvSpPr txBox="1"/>
          <p:nvPr/>
        </p:nvSpPr>
        <p:spPr>
          <a:xfrm>
            <a:off x="6552050" y="3328067"/>
            <a:ext cx="327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L3</a:t>
            </a:r>
            <a:endParaRPr lang="nb-NO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43EB71F-1645-004A-BE95-1822AF3A6D52}"/>
              </a:ext>
            </a:extLst>
          </p:cNvPr>
          <p:cNvSpPr txBox="1"/>
          <p:nvPr/>
        </p:nvSpPr>
        <p:spPr>
          <a:xfrm>
            <a:off x="2063870" y="3472847"/>
            <a:ext cx="327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L1</a:t>
            </a:r>
            <a:endParaRPr lang="nb-NO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9302AB4-A8AF-9A4C-9984-55EF6E9691F2}"/>
              </a:ext>
            </a:extLst>
          </p:cNvPr>
          <p:cNvCxnSpPr>
            <a:cxnSpLocks/>
          </p:cNvCxnSpPr>
          <p:nvPr/>
        </p:nvCxnSpPr>
        <p:spPr>
          <a:xfrm flipV="1">
            <a:off x="5676237" y="3550387"/>
            <a:ext cx="1203147" cy="98416"/>
          </a:xfrm>
          <a:prstGeom prst="line">
            <a:avLst/>
          </a:prstGeom>
          <a:ln w="2540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2C1B8E-B79F-0043-A99F-0704EF067310}"/>
              </a:ext>
            </a:extLst>
          </p:cNvPr>
          <p:cNvCxnSpPr>
            <a:cxnSpLocks/>
          </p:cNvCxnSpPr>
          <p:nvPr/>
        </p:nvCxnSpPr>
        <p:spPr>
          <a:xfrm flipV="1">
            <a:off x="3923637" y="3058261"/>
            <a:ext cx="335715" cy="942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2269AC4-661B-CF4A-8E54-9A4E7F1B3BA4}"/>
              </a:ext>
            </a:extLst>
          </p:cNvPr>
          <p:cNvCxnSpPr>
            <a:cxnSpLocks/>
          </p:cNvCxnSpPr>
          <p:nvPr/>
        </p:nvCxnSpPr>
        <p:spPr>
          <a:xfrm>
            <a:off x="4257861" y="3058261"/>
            <a:ext cx="266348" cy="113863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5186AD1-F6B1-6C4C-B5F4-8F2283814E49}"/>
              </a:ext>
            </a:extLst>
          </p:cNvPr>
          <p:cNvCxnSpPr/>
          <p:nvPr/>
        </p:nvCxnSpPr>
        <p:spPr>
          <a:xfrm flipV="1">
            <a:off x="4524209" y="3075936"/>
            <a:ext cx="251460" cy="97931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798C8EB-E32B-D44D-BBA8-645D1767DCEA}"/>
              </a:ext>
            </a:extLst>
          </p:cNvPr>
          <p:cNvSpPr/>
          <p:nvPr/>
        </p:nvSpPr>
        <p:spPr>
          <a:xfrm>
            <a:off x="3893962" y="310851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1B31198-4ECA-A043-8F00-383E39C92D34}"/>
              </a:ext>
            </a:extLst>
          </p:cNvPr>
          <p:cNvSpPr/>
          <p:nvPr/>
        </p:nvSpPr>
        <p:spPr>
          <a:xfrm>
            <a:off x="4221622" y="303993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372B62F-C746-F34C-A604-045527345017}"/>
              </a:ext>
            </a:extLst>
          </p:cNvPr>
          <p:cNvSpPr/>
          <p:nvPr/>
        </p:nvSpPr>
        <p:spPr>
          <a:xfrm>
            <a:off x="4503562" y="313899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AA1807-CB41-DB4F-BD8D-C8C2DBA81469}"/>
              </a:ext>
            </a:extLst>
          </p:cNvPr>
          <p:cNvSpPr/>
          <p:nvPr/>
        </p:nvSpPr>
        <p:spPr>
          <a:xfrm>
            <a:off x="4747402" y="3047553"/>
            <a:ext cx="72000" cy="720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DF2CB45-30B7-304A-8AF6-95AA1F2CB4A3}"/>
              </a:ext>
            </a:extLst>
          </p:cNvPr>
          <p:cNvCxnSpPr>
            <a:cxnSpLocks/>
          </p:cNvCxnSpPr>
          <p:nvPr/>
        </p:nvCxnSpPr>
        <p:spPr>
          <a:xfrm>
            <a:off x="4794887" y="3152524"/>
            <a:ext cx="0" cy="48942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95E438A-AD27-DA48-94DA-DC5BC4E2622D}"/>
              </a:ext>
            </a:extLst>
          </p:cNvPr>
          <p:cNvCxnSpPr>
            <a:cxnSpLocks/>
          </p:cNvCxnSpPr>
          <p:nvPr/>
        </p:nvCxnSpPr>
        <p:spPr>
          <a:xfrm>
            <a:off x="3922536" y="3648803"/>
            <a:ext cx="87235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1805C296-B7CC-1047-AF9E-368CE5D8EF06}"/>
              </a:ext>
            </a:extLst>
          </p:cNvPr>
          <p:cNvSpPr txBox="1"/>
          <p:nvPr/>
        </p:nvSpPr>
        <p:spPr>
          <a:xfrm>
            <a:off x="4609872" y="3688250"/>
            <a:ext cx="4673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/>
              <a:t>0,7</a:t>
            </a:r>
            <a:endParaRPr lang="nb-NO" dirty="0"/>
          </a:p>
        </p:txBody>
      </p:sp>
      <p:sp>
        <p:nvSpPr>
          <p:cNvPr id="45" name="Left Brace 44">
            <a:extLst>
              <a:ext uri="{FF2B5EF4-FFF2-40B4-BE49-F238E27FC236}">
                <a16:creationId xmlns:a16="http://schemas.microsoft.com/office/drawing/2014/main" id="{A9F3B2FA-1B9C-9141-A2EB-42BD1C137881}"/>
              </a:ext>
            </a:extLst>
          </p:cNvPr>
          <p:cNvSpPr/>
          <p:nvPr/>
        </p:nvSpPr>
        <p:spPr>
          <a:xfrm rot="16200000">
            <a:off x="4286598" y="3642896"/>
            <a:ext cx="161532" cy="85504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D496696-40EC-9F41-A4ED-9A588656BF30}"/>
                  </a:ext>
                </a:extLst>
              </p:cNvPr>
              <p:cNvSpPr txBox="1"/>
              <p:nvPr/>
            </p:nvSpPr>
            <p:spPr>
              <a:xfrm>
                <a:off x="3976093" y="4127763"/>
                <a:ext cx="78806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nb-NO" sz="14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</m:oMath>
                </a14:m>
                <a:r>
                  <a:rPr lang="nb-NO" sz="1400" dirty="0">
                    <a:solidFill>
                      <a:srgbClr val="FF0000"/>
                    </a:solidFill>
                  </a:rPr>
                  <a:t> 1 m</a:t>
                </a: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D496696-40EC-9F41-A4ED-9A588656BF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76093" y="4127763"/>
                <a:ext cx="788065" cy="307777"/>
              </a:xfrm>
              <a:prstGeom prst="rect">
                <a:avLst/>
              </a:prstGeom>
              <a:blipFill>
                <a:blip r:embed="rId3"/>
                <a:stretch>
                  <a:fillRect b="-20000"/>
                </a:stretch>
              </a:blipFill>
            </p:spPr>
            <p:txBody>
              <a:bodyPr/>
              <a:lstStyle/>
              <a:p>
                <a:r>
                  <a:rPr lang="nb-N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76753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5" grpId="0"/>
      <p:bldP spid="16" grpId="0"/>
      <p:bldP spid="23" grpId="0" animBg="1"/>
      <p:bldP spid="24" grpId="0" animBg="1"/>
      <p:bldP spid="25" grpId="0" animBg="1"/>
      <p:bldP spid="26" grpId="0" animBg="1"/>
      <p:bldP spid="41" grpId="0"/>
      <p:bldP spid="45" grpId="0" animBg="1"/>
      <p:bldP spid="46" grpId="0"/>
    </p:bldLst>
  </p:timing>
</p:sld>
</file>

<file path=ppt/theme/theme1.xml><?xml version="1.0" encoding="utf-8"?>
<a:theme xmlns:a="http://schemas.openxmlformats.org/drawingml/2006/main" name="Office-tema">
  <a:themeElements>
    <a:clrScheme name="Kantega fargeprofil 2016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46478"/>
      </a:accent1>
      <a:accent2>
        <a:srgbClr val="5CB0C4"/>
      </a:accent2>
      <a:accent3>
        <a:srgbClr val="0B3945"/>
      </a:accent3>
      <a:accent4>
        <a:srgbClr val="21A4C4"/>
      </a:accent4>
      <a:accent5>
        <a:srgbClr val="427F8E"/>
      </a:accent5>
      <a:accent6>
        <a:srgbClr val="404040"/>
      </a:accent6>
      <a:hlink>
        <a:srgbClr val="0055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0" i="0" baseline="0" dirty="0" smtClean="0">
            <a:solidFill>
              <a:srgbClr val="FFFFFF"/>
            </a:solidFill>
            <a:latin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antega_2016_maler_eksempler_2016" id="{23BF23C2-7A93-AA46-B748-F77A5B12B6AA}" vid="{F161A1CD-15D3-EE4B-8245-D11B08F5B5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12289</TotalTime>
  <Words>1594</Words>
  <Application>Microsoft Macintosh PowerPoint</Application>
  <PresentationFormat>On-screen Show (16:10)</PresentationFormat>
  <Paragraphs>319</Paragraphs>
  <Slides>27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Arial</vt:lpstr>
      <vt:lpstr>Calibri</vt:lpstr>
      <vt:lpstr>Calibri Bold</vt:lpstr>
      <vt:lpstr>Calibri Light</vt:lpstr>
      <vt:lpstr>Cambria Math</vt:lpstr>
      <vt:lpstr>Consolas</vt:lpstr>
      <vt:lpstr>Office-tema</vt:lpstr>
      <vt:lpstr>PowerPoint Presentation</vt:lpstr>
      <vt:lpstr>NVDB API Skriv – Quo vadis?</vt:lpstr>
      <vt:lpstr>Agenda</vt:lpstr>
      <vt:lpstr>Agenda</vt:lpstr>
      <vt:lpstr>Årsregnskap 2018</vt:lpstr>
      <vt:lpstr>Årsregnskap 2018</vt:lpstr>
      <vt:lpstr>Årsregnskap 2018</vt:lpstr>
      <vt:lpstr>Agenda</vt:lpstr>
      <vt:lpstr>Endringer i produksjon</vt:lpstr>
      <vt:lpstr>Endringer i produksjon</vt:lpstr>
      <vt:lpstr>Endringer i produksjon</vt:lpstr>
      <vt:lpstr>Agenda</vt:lpstr>
      <vt:lpstr>Endringer i kommende versjon</vt:lpstr>
      <vt:lpstr>Endringer i kommende versjon</vt:lpstr>
      <vt:lpstr>Endringer i kommende versjon</vt:lpstr>
      <vt:lpstr>Endringer i kommende versjon</vt:lpstr>
      <vt:lpstr>Endringer i kommende versjon</vt:lpstr>
      <vt:lpstr>Endringer i kommende versjon</vt:lpstr>
      <vt:lpstr>Endringer i kommende versjon</vt:lpstr>
      <vt:lpstr>Endringer i kommende versjon</vt:lpstr>
      <vt:lpstr>Endringer i kommende versjon</vt:lpstr>
      <vt:lpstr>Agenda</vt:lpstr>
      <vt:lpstr>Ymse</vt:lpstr>
      <vt:lpstr>Ymse</vt:lpstr>
      <vt:lpstr>Ymse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Camilla Wadseth</dc:creator>
  <cp:lastModifiedBy>Tore Eide Andersen</cp:lastModifiedBy>
  <cp:revision>248</cp:revision>
  <cp:lastPrinted>2018-09-03T07:04:42Z</cp:lastPrinted>
  <dcterms:created xsi:type="dcterms:W3CDTF">2018-01-15T10:20:52Z</dcterms:created>
  <dcterms:modified xsi:type="dcterms:W3CDTF">2018-11-02T08:37:37Z</dcterms:modified>
</cp:coreProperties>
</file>

<file path=docProps/thumbnail.jpeg>
</file>